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1"/>
  </p:notesMasterIdLst>
  <p:handoutMasterIdLst>
    <p:handoutMasterId r:id="rId22"/>
  </p:handoutMasterIdLst>
  <p:sldIdLst>
    <p:sldId id="446" r:id="rId5"/>
    <p:sldId id="447" r:id="rId6"/>
    <p:sldId id="453" r:id="rId7"/>
    <p:sldId id="454" r:id="rId8"/>
    <p:sldId id="455" r:id="rId9"/>
    <p:sldId id="457" r:id="rId10"/>
    <p:sldId id="456" r:id="rId11"/>
    <p:sldId id="449" r:id="rId12"/>
    <p:sldId id="427" r:id="rId13"/>
    <p:sldId id="441" r:id="rId14"/>
    <p:sldId id="434" r:id="rId15"/>
    <p:sldId id="443" r:id="rId16"/>
    <p:sldId id="433" r:id="rId17"/>
    <p:sldId id="452" r:id="rId18"/>
    <p:sldId id="426" r:id="rId19"/>
    <p:sldId id="44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124A35-9009-4651-B39D-B7A5D8ABEB69}">
          <p14:sldIdLst>
            <p14:sldId id="446"/>
            <p14:sldId id="447"/>
            <p14:sldId id="453"/>
            <p14:sldId id="454"/>
            <p14:sldId id="455"/>
            <p14:sldId id="457"/>
            <p14:sldId id="456"/>
            <p14:sldId id="449"/>
            <p14:sldId id="427"/>
            <p14:sldId id="441"/>
            <p14:sldId id="434"/>
            <p14:sldId id="443"/>
            <p14:sldId id="433"/>
            <p14:sldId id="452"/>
            <p14:sldId id="426"/>
            <p14:sldId id="445"/>
          </p14:sldIdLst>
        </p14:section>
      </p14:sectionLst>
    </p:ex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1" d="100"/>
          <a:sy n="61" d="100"/>
        </p:scale>
        <p:origin x="156" y="18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3/23/2022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3/23/2022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2105826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97701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908209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700723564"/>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51162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33671487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 id="2147483732" r:id="rId3"/>
    <p:sldLayoutId id="2147483733" r:id="rId4"/>
    <p:sldLayoutId id="2147483734" r:id="rId5"/>
    <p:sldLayoutId id="2147483735" r:id="rId6"/>
    <p:sldLayoutId id="2147483736" r:id="rId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mathworks.com/videos/getting-started-with-neural-networks-using-matlab-1591081815576.html" TargetMode="External"/><Relationship Id="rId2" Type="http://schemas.openxmlformats.org/officeDocument/2006/relationships/hyperlink" Target="https://www.mathworks.com/discovery/neural-network.html" TargetMode="External"/><Relationship Id="rId1" Type="http://schemas.openxmlformats.org/officeDocument/2006/relationships/slideLayout" Target="../slideLayouts/slideLayout9.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hyperlink" Target="https://www.mathworks.com/discovery/feature-extraction.html" TargetMode="External"/><Relationship Id="rId2" Type="http://schemas.openxmlformats.org/officeDocument/2006/relationships/hyperlink" Target="https://www.mathworks.com/discovery/convolutional-neural-network-matlab.html"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t="2" b="2"/>
          <a:stretch/>
        </p:blipFill>
        <p:spPr/>
      </p:pic>
      <p:sp>
        <p:nvSpPr>
          <p:cNvPr id="3" name="Title 2">
            <a:extLst>
              <a:ext uri="{FF2B5EF4-FFF2-40B4-BE49-F238E27FC236}">
                <a16:creationId xmlns:a16="http://schemas.microsoft.com/office/drawing/2014/main" id="{956BD2AA-0E6D-45B1-9434-16FA137905BC}"/>
              </a:ext>
            </a:extLst>
          </p:cNvPr>
          <p:cNvSpPr>
            <a:spLocks noGrp="1"/>
          </p:cNvSpPr>
          <p:nvPr>
            <p:ph type="title"/>
          </p:nvPr>
        </p:nvSpPr>
        <p:spPr>
          <a:xfrm>
            <a:off x="123825" y="3169031"/>
            <a:ext cx="11677649" cy="1371600"/>
          </a:xfrm>
        </p:spPr>
        <p:txBody>
          <a:bodyPr>
            <a:normAutofit fontScale="90000"/>
          </a:bodyPr>
          <a:lstStyle/>
          <a:p>
            <a:pPr algn="ctr">
              <a:lnSpc>
                <a:spcPct val="150000"/>
              </a:lnSpc>
            </a:pPr>
            <a:r>
              <a:rPr lang="en-US" sz="8000" b="1">
                <a:latin typeface="Times New Roman" panose="02020603050405020304" pitchFamily="18" charset="0"/>
                <a:cs typeface="Times New Roman" panose="02020603050405020304" pitchFamily="18" charset="0"/>
              </a:rPr>
              <a:t>Deep  learning</a:t>
            </a:r>
            <a:br>
              <a:rPr lang="en-US" sz="8000" b="1">
                <a:latin typeface="Times New Roman" panose="02020603050405020304" pitchFamily="18" charset="0"/>
                <a:cs typeface="Times New Roman" panose="02020603050405020304" pitchFamily="18" charset="0"/>
              </a:rPr>
            </a:br>
            <a:br>
              <a:rPr lang="en-US" sz="8000" b="1">
                <a:latin typeface="Times New Roman" panose="02020603050405020304" pitchFamily="18" charset="0"/>
                <a:cs typeface="Times New Roman" panose="02020603050405020304" pitchFamily="18" charset="0"/>
              </a:rPr>
            </a:br>
            <a:r>
              <a:rPr lang="en-US" sz="3100" b="1">
                <a:latin typeface="Times New Roman" panose="02020603050405020304" pitchFamily="18" charset="0"/>
                <a:cs typeface="Times New Roman" panose="02020603050405020304" pitchFamily="18" charset="0"/>
              </a:rPr>
              <a:t>Trần THỊ THẢO</a:t>
            </a:r>
            <a:br>
              <a:rPr lang="en-US" sz="3100" b="1">
                <a:latin typeface="Times New Roman" panose="02020603050405020304" pitchFamily="18" charset="0"/>
                <a:cs typeface="Times New Roman" panose="02020603050405020304" pitchFamily="18" charset="0"/>
              </a:rPr>
            </a:br>
            <a:r>
              <a:rPr lang="en-US" sz="3100" b="1">
                <a:latin typeface="Times New Roman" panose="02020603050405020304" pitchFamily="18" charset="0"/>
                <a:cs typeface="Times New Roman" panose="02020603050405020304" pitchFamily="18" charset="0"/>
              </a:rPr>
              <a:t>Ngày  25 tháng 3 năm 2022</a:t>
            </a:r>
            <a:br>
              <a:rPr lang="en-US" sz="3100" b="1">
                <a:latin typeface="Times New Roman" panose="02020603050405020304" pitchFamily="18" charset="0"/>
                <a:cs typeface="Times New Roman" panose="02020603050405020304" pitchFamily="18" charset="0"/>
              </a:rPr>
            </a:br>
            <a:endParaRPr lang="en-US" sz="31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lstStyle/>
          <a:p>
            <a:r>
              <a:rPr lang="en-US" dirty="0"/>
              <a:t>WELLSPRING</a:t>
            </a:r>
          </a:p>
        </p:txBody>
      </p:sp>
      <p:pic>
        <p:nvPicPr>
          <p:cNvPr id="46" name="Picture Placeholder 45" descr="Color swatch greenbrier">
            <a:extLst>
              <a:ext uri="{FF2B5EF4-FFF2-40B4-BE49-F238E27FC236}">
                <a16:creationId xmlns:a16="http://schemas.microsoft.com/office/drawing/2014/main" id="{9C63DD83-083A-4E50-AA2A-C423EACA652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48" name="Picture Placeholder 47" descr="Color swatch foliage">
            <a:extLst>
              <a:ext uri="{FF2B5EF4-FFF2-40B4-BE49-F238E27FC236}">
                <a16:creationId xmlns:a16="http://schemas.microsoft.com/office/drawing/2014/main" id="{DA6BC49B-D8CD-4DDE-ACAA-16579353B01D}"/>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50" name="Picture Placeholder 49" descr="Color swatch treetop">
            <a:extLst>
              <a:ext uri="{FF2B5EF4-FFF2-40B4-BE49-F238E27FC236}">
                <a16:creationId xmlns:a16="http://schemas.microsoft.com/office/drawing/2014/main" id="{167C13AC-E4E0-4CB7-AB6B-4E6885C93A83}"/>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52" name="Picture Placeholder 51" descr="Color swatch celery">
            <a:extLst>
              <a:ext uri="{FF2B5EF4-FFF2-40B4-BE49-F238E27FC236}">
                <a16:creationId xmlns:a16="http://schemas.microsoft.com/office/drawing/2014/main" id="{24C85A61-F9D6-4347-BFDD-6B8F0450BC6E}"/>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54" name="Picture Placeholder 53" descr="Color swatch chai tea">
            <a:extLst>
              <a:ext uri="{FF2B5EF4-FFF2-40B4-BE49-F238E27FC236}">
                <a16:creationId xmlns:a16="http://schemas.microsoft.com/office/drawing/2014/main" id="{DC78F0D5-25AF-47C4-A483-BDC98D5FC7AA}"/>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56" name="Picture Placeholder 55" descr="Color swatch dewberry">
            <a:extLst>
              <a:ext uri="{FF2B5EF4-FFF2-40B4-BE49-F238E27FC236}">
                <a16:creationId xmlns:a16="http://schemas.microsoft.com/office/drawing/2014/main" id="{22E96B7C-DD7B-455F-998A-444143B3F67C}"/>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58" name="Picture Placeholder 57" descr="Color swatch very peri">
            <a:extLst>
              <a:ext uri="{FF2B5EF4-FFF2-40B4-BE49-F238E27FC236}">
                <a16:creationId xmlns:a16="http://schemas.microsoft.com/office/drawing/2014/main" id="{67E5FD99-94C2-4405-934F-3CC1F81AFC9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60" name="Picture Placeholder 59" descr="Color swatch eggshell blue">
            <a:extLst>
              <a:ext uri="{FF2B5EF4-FFF2-40B4-BE49-F238E27FC236}">
                <a16:creationId xmlns:a16="http://schemas.microsoft.com/office/drawing/2014/main" id="{6EC317D2-257D-4F75-B14B-4914AB287686}"/>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78376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a:lstStyle/>
          <a:p>
            <a:r>
              <a:rPr lang="en-US" dirty="0"/>
              <a:t>WELLSPRING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a:lstStyle/>
          <a:p>
            <a:r>
              <a:rPr lang="en-US" sz="1800" dirty="0">
                <a:effectLst/>
                <a:latin typeface="Segoe UI" panose="020B0502040204020203" pitchFamily="34" charset="0"/>
              </a:rPr>
              <a:t>Use this color palette when you want a blend of nature-infused hues that highlight the compatibility of the greens and the “health giving” properties of these deliciously subtle and nourishing hues.</a:t>
            </a:r>
            <a:endParaRPr lang="en-US" dirty="0"/>
          </a:p>
        </p:txBody>
      </p:sp>
      <p:pic>
        <p:nvPicPr>
          <p:cNvPr id="10" name="Picture Placeholder 5" descr="Close up of white flower on black background">
            <a:extLst>
              <a:ext uri="{FF2B5EF4-FFF2-40B4-BE49-F238E27FC236}">
                <a16:creationId xmlns:a16="http://schemas.microsoft.com/office/drawing/2014/main" id="{025F302E-F817-4901-88E0-088AAEB6D59E}"/>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17178" b="17178"/>
          <a:stretch/>
        </p:blipFill>
        <p:spPr>
          <a:xfrm>
            <a:off x="4708525" y="960438"/>
            <a:ext cx="6575425" cy="5075237"/>
          </a:xfrm>
        </p:spPr>
      </p:pic>
    </p:spTree>
    <p:extLst>
      <p:ext uri="{BB962C8B-B14F-4D97-AF65-F5344CB8AC3E}">
        <p14:creationId xmlns:p14="http://schemas.microsoft.com/office/powerpoint/2010/main" val="188126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normAutofit/>
          </a:bodyPr>
          <a:lstStyle/>
          <a:p>
            <a:r>
              <a:rPr lang="en-US" dirty="0"/>
              <a:t>THE STAR </a:t>
            </a:r>
            <a:br>
              <a:rPr lang="en-US" dirty="0"/>
            </a:br>
            <a:r>
              <a:rPr lang="en-US" dirty="0"/>
              <a:t>OF THE SHOW</a:t>
            </a:r>
          </a:p>
        </p:txBody>
      </p:sp>
      <p:pic>
        <p:nvPicPr>
          <p:cNvPr id="7" name="Picture Placeholder 6" descr="Color swatch anthracite">
            <a:extLst>
              <a:ext uri="{FF2B5EF4-FFF2-40B4-BE49-F238E27FC236}">
                <a16:creationId xmlns:a16="http://schemas.microsoft.com/office/drawing/2014/main" id="{EDC2FB36-C4DF-4444-AF69-B20EBDC89AC8}"/>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olcanic glass">
            <a:extLst>
              <a:ext uri="{FF2B5EF4-FFF2-40B4-BE49-F238E27FC236}">
                <a16:creationId xmlns:a16="http://schemas.microsoft.com/office/drawing/2014/main" id="{0C2F4972-6121-487E-9184-B6DAD5BCAF70}"/>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30" name="Picture Placeholder 29" descr="Color swatch deep taupe">
            <a:extLst>
              <a:ext uri="{FF2B5EF4-FFF2-40B4-BE49-F238E27FC236}">
                <a16:creationId xmlns:a16="http://schemas.microsoft.com/office/drawing/2014/main" id="{9D9D875B-E5FC-426B-8884-22C87FA1F593}"/>
              </a:ext>
            </a:extLst>
          </p:cNvPr>
          <p:cNvPicPr>
            <a:picLocks noGrp="1" noChangeAspect="1"/>
          </p:cNvPicPr>
          <p:nvPr>
            <p:ph type="pic" sz="quarter" idx="15"/>
          </p:nvPr>
        </p:nvPicPr>
        <p:blipFill rotWithShape="1">
          <a:blip r:embed="rId4"/>
          <a:srcRect l="257" r="257"/>
          <a:stretch/>
        </p:blipFill>
        <p:spPr>
          <a:xfrm>
            <a:off x="8174736" y="1463040"/>
            <a:ext cx="1499616" cy="2194560"/>
          </a:xfrm>
        </p:spPr>
      </p:pic>
      <p:pic>
        <p:nvPicPr>
          <p:cNvPr id="32" name="Picture Placeholder 31" descr="Color swatch plaza taupe">
            <a:extLst>
              <a:ext uri="{FF2B5EF4-FFF2-40B4-BE49-F238E27FC236}">
                <a16:creationId xmlns:a16="http://schemas.microsoft.com/office/drawing/2014/main" id="{30D4484E-E142-413F-9D0E-54E2AE148EDC}"/>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4" name="Picture Placeholder 33" descr="Color swatch white sand">
            <a:extLst>
              <a:ext uri="{FF2B5EF4-FFF2-40B4-BE49-F238E27FC236}">
                <a16:creationId xmlns:a16="http://schemas.microsoft.com/office/drawing/2014/main" id="{DAE94DE2-B33F-4EB8-866A-F00647B91C1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6" name="Picture Placeholder 35" descr="Color swatch petrified oak">
            <a:extLst>
              <a:ext uri="{FF2B5EF4-FFF2-40B4-BE49-F238E27FC236}">
                <a16:creationId xmlns:a16="http://schemas.microsoft.com/office/drawing/2014/main" id="{7C30B3E2-6FCF-4BCC-B91A-633A92ECB85B}"/>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8" name="Picture Placeholder 37" descr="Color swatch cloud dance">
            <a:extLst>
              <a:ext uri="{FF2B5EF4-FFF2-40B4-BE49-F238E27FC236}">
                <a16:creationId xmlns:a16="http://schemas.microsoft.com/office/drawing/2014/main" id="{543D04A7-69B1-4E48-915F-E47DB2E5C063}"/>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40" name="Picture Placeholder 39" descr="Color swatch very peri">
            <a:extLst>
              <a:ext uri="{FF2B5EF4-FFF2-40B4-BE49-F238E27FC236}">
                <a16:creationId xmlns:a16="http://schemas.microsoft.com/office/drawing/2014/main" id="{5F1FBBB4-ABD1-4D8A-97AD-95DE52419625}"/>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129416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THE STAR OF THE SHOW</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a:lstStyle/>
          <a:p>
            <a:r>
              <a:rPr lang="en-US" sz="1800" dirty="0">
                <a:effectLst/>
                <a:latin typeface="Segoe UI" panose="020B0502040204020203" pitchFamily="34" charset="0"/>
              </a:rPr>
              <a:t>When you want a more elegant approach, the dynamic presence of PANTONE Very Peri shines as the star of the show in this palette of classics and neutrals whose understated stylishness conveys a message of timeless sophistication.</a:t>
            </a:r>
            <a:endParaRPr lang="en-US" dirty="0"/>
          </a:p>
        </p:txBody>
      </p:sp>
      <p:pic>
        <p:nvPicPr>
          <p:cNvPr id="7" name="Picture Placeholder 6" descr="Picture of a spiral staircase">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t="9" b="9"/>
          <a:stretch/>
        </p:blipFill>
        <p:spPr>
          <a:xfrm>
            <a:off x="6997700" y="914400"/>
            <a:ext cx="4333875" cy="5092700"/>
          </a:xfrm>
        </p:spPr>
      </p:pic>
    </p:spTree>
    <p:extLst>
      <p:ext uri="{BB962C8B-B14F-4D97-AF65-F5344CB8AC3E}">
        <p14:creationId xmlns:p14="http://schemas.microsoft.com/office/powerpoint/2010/main" val="2943388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a:lstStyle/>
          <a:p>
            <a:r>
              <a:rPr lang="en-US" dirty="0"/>
              <a:t>AMUSEMENTS</a:t>
            </a:r>
          </a:p>
        </p:txBody>
      </p:sp>
      <p:pic>
        <p:nvPicPr>
          <p:cNvPr id="22" name="Picture Placeholder 21" descr="Color swatch tawny orange">
            <a:extLst>
              <a:ext uri="{FF2B5EF4-FFF2-40B4-BE49-F238E27FC236}">
                <a16:creationId xmlns:a16="http://schemas.microsoft.com/office/drawing/2014/main" id="{E90EFA49-87AA-420E-A193-C2516084479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ery peri">
            <a:extLst>
              <a:ext uri="{FF2B5EF4-FFF2-40B4-BE49-F238E27FC236}">
                <a16:creationId xmlns:a16="http://schemas.microsoft.com/office/drawing/2014/main" id="{385F869F-60E2-47C0-BAF7-5ADA904E37D4}"/>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6" name="Picture Placeholder 25" descr="Color swatch iced coffee">
            <a:extLst>
              <a:ext uri="{FF2B5EF4-FFF2-40B4-BE49-F238E27FC236}">
                <a16:creationId xmlns:a16="http://schemas.microsoft.com/office/drawing/2014/main" id="{500B9E95-A0B6-44ED-A5B9-1DE0AF493FA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8" name="Picture Placeholder 27" descr="Color swatch pink flambe">
            <a:extLst>
              <a:ext uri="{FF2B5EF4-FFF2-40B4-BE49-F238E27FC236}">
                <a16:creationId xmlns:a16="http://schemas.microsoft.com/office/drawing/2014/main" id="{6C08EE4B-CAD5-4A12-8042-F3968B07C475}"/>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0" name="Picture Placeholder 29" descr="Color swatch fuchsia pink">
            <a:extLst>
              <a:ext uri="{FF2B5EF4-FFF2-40B4-BE49-F238E27FC236}">
                <a16:creationId xmlns:a16="http://schemas.microsoft.com/office/drawing/2014/main" id="{87CFE92E-F489-4195-ABCD-D89E2663F9D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2" name="Picture Placeholder 31" descr="Color swatch paradise pink">
            <a:extLst>
              <a:ext uri="{FF2B5EF4-FFF2-40B4-BE49-F238E27FC236}">
                <a16:creationId xmlns:a16="http://schemas.microsoft.com/office/drawing/2014/main" id="{DD6340D8-6347-4F3C-B04F-6B0AFD6AD08F}"/>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4" name="Picture Placeholder 33" descr="Color swatch cornsilk">
            <a:extLst>
              <a:ext uri="{FF2B5EF4-FFF2-40B4-BE49-F238E27FC236}">
                <a16:creationId xmlns:a16="http://schemas.microsoft.com/office/drawing/2014/main" id="{939A25C6-0BAB-4696-BEB2-EA80D9A5873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36" name="Picture Placeholder 35" descr="Color swatch tourmaline">
            <a:extLst>
              <a:ext uri="{FF2B5EF4-FFF2-40B4-BE49-F238E27FC236}">
                <a16:creationId xmlns:a16="http://schemas.microsoft.com/office/drawing/2014/main" id="{C9DE44EF-C424-4FDE-932C-92EAB598B2A7}"/>
              </a:ext>
            </a:extLst>
          </p:cNvPr>
          <p:cNvPicPr>
            <a:picLocks noGrp="1" noChangeAspect="1"/>
          </p:cNvPicPr>
          <p:nvPr>
            <p:ph type="pic" sz="quarter" idx="20"/>
          </p:nvPr>
        </p:nvPicPr>
        <p:blipFill rotWithShape="1">
          <a:blip r:embed="rId9"/>
          <a:srcRect l="257" r="257"/>
          <a:stretch/>
        </p:blipFill>
        <p:spPr>
          <a:xfrm>
            <a:off x="10122408" y="4087368"/>
            <a:ext cx="1499616" cy="2194560"/>
          </a:xfrm>
        </p:spPr>
      </p:pic>
    </p:spTree>
    <p:extLst>
      <p:ext uri="{BB962C8B-B14F-4D97-AF65-F5344CB8AC3E}">
        <p14:creationId xmlns:p14="http://schemas.microsoft.com/office/powerpoint/2010/main" val="3106832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a:t>AMUSEMENTS </a:t>
            </a:r>
            <a:endParaRPr lang="en-US" dirty="0"/>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sz="1800">
                <a:effectLst/>
                <a:latin typeface="Segoe UI" panose="020B0502040204020203" pitchFamily="34" charset="0"/>
              </a:rPr>
              <a:t>Use this color palette when you want to tell a joyous and whimsical story. In this palette, PANTONE Very Peri injects a sense of playful freshness into the design, exuding a good-natured warmth that quickly engages the eye.</a:t>
            </a:r>
            <a:endParaRPr lang="en-US" dirty="0"/>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p:txBody>
          <a:bodyPr>
            <a:normAutofit/>
          </a:bodyPr>
          <a:lstStyle/>
          <a:p>
            <a:r>
              <a:rPr lang="en-US" dirty="0"/>
              <a:t>USE THESE COLORS IN ANY POWERPOINT PRESENTATION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p:txBody>
          <a:bodyPr tIns="0" bIns="0">
            <a:noAutofit/>
          </a:bodyPr>
          <a:lstStyle/>
          <a:p>
            <a:r>
              <a:rPr lang="en-US" dirty="0"/>
              <a:t>Select a shape or text box border. When you do that, the </a:t>
            </a:r>
            <a:r>
              <a:rPr lang="en-US" b="1" dirty="0"/>
              <a:t>Shape Format </a:t>
            </a:r>
            <a:r>
              <a:rPr lang="en-US" dirty="0"/>
              <a:t>tab appears. </a:t>
            </a:r>
            <a:br>
              <a:rPr lang="en-US" dirty="0"/>
            </a:br>
            <a:br>
              <a:rPr lang="en-US" dirty="0"/>
            </a:br>
            <a:endParaRPr lang="en-US" dirty="0"/>
          </a:p>
          <a:p>
            <a:r>
              <a:rPr lang="en-US" dirty="0"/>
              <a:t>On the </a:t>
            </a:r>
            <a:r>
              <a:rPr lang="en-US" b="1" dirty="0"/>
              <a:t>Shape Format </a:t>
            </a:r>
            <a:r>
              <a:rPr lang="en-US" dirty="0"/>
              <a:t>tab, select </a:t>
            </a:r>
            <a:r>
              <a:rPr lang="en-US" b="1" dirty="0"/>
              <a:t>Shape Fill </a:t>
            </a:r>
            <a:r>
              <a:rPr lang="en-US" dirty="0"/>
              <a:t>&gt;</a:t>
            </a:r>
            <a:r>
              <a:rPr lang="en-US" b="1" dirty="0"/>
              <a:t> More Fill Colors</a:t>
            </a:r>
            <a:r>
              <a:rPr lang="en-US" dirty="0"/>
              <a:t>.</a:t>
            </a:r>
          </a:p>
          <a:p>
            <a:r>
              <a:rPr lang="en-US" dirty="0"/>
              <a:t>In the </a:t>
            </a:r>
            <a:r>
              <a:rPr lang="en-US" b="1" dirty="0"/>
              <a:t>Colors</a:t>
            </a:r>
            <a:r>
              <a:rPr lang="en-US" dirty="0"/>
              <a:t> box, select the </a:t>
            </a:r>
            <a:r>
              <a:rPr lang="en-US" b="1" dirty="0"/>
              <a:t>Custom</a:t>
            </a:r>
            <a:r>
              <a:rPr lang="en-US" dirty="0"/>
              <a:t> tab. </a:t>
            </a:r>
          </a:p>
          <a:p>
            <a:r>
              <a:rPr lang="en-US" dirty="0"/>
              <a:t>Enter the </a:t>
            </a:r>
            <a:r>
              <a:rPr lang="en-US" b="1" dirty="0"/>
              <a:t>Hex</a:t>
            </a:r>
            <a:r>
              <a:rPr lang="en-US" dirty="0"/>
              <a:t> value of the color you want to use.</a:t>
            </a:r>
          </a:p>
          <a:p>
            <a:endParaRPr lang="en-US" dirty="0"/>
          </a:p>
          <a:p>
            <a:endParaRPr lang="en-US" dirty="0"/>
          </a:p>
        </p:txBody>
      </p:sp>
      <p:pic>
        <p:nvPicPr>
          <p:cNvPr id="25" name="Picture Placeholder 24" descr="Screen shot of colors menu">
            <a:extLst>
              <a:ext uri="{FF2B5EF4-FFF2-40B4-BE49-F238E27FC236}">
                <a16:creationId xmlns:a16="http://schemas.microsoft.com/office/drawing/2014/main" id="{3A3C5CBC-9F9C-4F88-847E-7EB8E3B712B9}"/>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t="34" b="34"/>
          <a:stretch/>
        </p:blipFill>
        <p:spPr>
          <a:ln>
            <a:noFill/>
          </a:ln>
        </p:spPr>
      </p:pic>
      <p:sp>
        <p:nvSpPr>
          <p:cNvPr id="7" name="TextBox 6">
            <a:extLst>
              <a:ext uri="{FF2B5EF4-FFF2-40B4-BE49-F238E27FC236}">
                <a16:creationId xmlns:a16="http://schemas.microsoft.com/office/drawing/2014/main" id="{B8B20C6C-45E3-4E4C-90FE-16001AF4580A}"/>
              </a:ext>
            </a:extLst>
          </p:cNvPr>
          <p:cNvSpPr txBox="1"/>
          <p:nvPr/>
        </p:nvSpPr>
        <p:spPr>
          <a:xfrm>
            <a:off x="788934" y="3300967"/>
            <a:ext cx="6095342" cy="581826"/>
          </a:xfrm>
          <a:prstGeom prst="rect">
            <a:avLst/>
          </a:prstGeom>
          <a:noFill/>
        </p:spPr>
        <p:txBody>
          <a:bodyPr wrap="square">
            <a:spAutoFit/>
          </a:bodyPr>
          <a:lstStyle/>
          <a:p>
            <a:pPr>
              <a:lnSpc>
                <a:spcPts val="2000"/>
              </a:lnSpc>
            </a:pPr>
            <a:r>
              <a:rPr lang="en-US" sz="1400" b="1" i="1" dirty="0">
                <a:solidFill>
                  <a:schemeClr val="tx1">
                    <a:lumMod val="65000"/>
                    <a:lumOff val="35000"/>
                  </a:schemeClr>
                </a:solidFill>
              </a:rPr>
              <a:t>Tip: </a:t>
            </a:r>
            <a:r>
              <a:rPr lang="en-US"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spTree>
    <p:extLst>
      <p:ext uri="{BB962C8B-B14F-4D97-AF65-F5344CB8AC3E}">
        <p14:creationId xmlns:p14="http://schemas.microsoft.com/office/powerpoint/2010/main" val="36644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a:solidFill>
                  <a:srgbClr val="FFFF00"/>
                </a:solidFill>
                <a:latin typeface="Times New Roman" panose="02020603050405020304" pitchFamily="18" charset="0"/>
                <a:cs typeface="Times New Roman" panose="02020603050405020304" pitchFamily="18" charset="0"/>
              </a:rPr>
              <a:t>What is DEEP learning ?</a:t>
            </a:r>
            <a:endParaRPr lang="en-US" dirty="0">
              <a:solidFill>
                <a:srgbClr val="FFFF00"/>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4882413" y="1981550"/>
            <a:ext cx="7096113" cy="4197096"/>
          </a:xfrm>
        </p:spPr>
        <p:txBody>
          <a:bodyPr/>
          <a:lstStyle/>
          <a:p>
            <a:r>
              <a:rPr lang="en-US">
                <a:solidFill>
                  <a:srgbClr val="FF0000"/>
                </a:solidFill>
              </a:rPr>
              <a:t>Deep Learning is a definition that belongs to a part of Machine Learning algorithms with higher complexity.</a:t>
            </a:r>
          </a:p>
          <a:p>
            <a:r>
              <a:rPr lang="en-US" b="0" i="0">
                <a:solidFill>
                  <a:srgbClr val="FF0000"/>
                </a:solidFill>
                <a:effectLst/>
                <a:latin typeface="Roboto" panose="020B0604020202020204" pitchFamily="2" charset="0"/>
              </a:rPr>
              <a:t>Deep learning is a machine learning technique that teaches computers to do what comes naturally to humans: learn by example.</a:t>
            </a:r>
          </a:p>
          <a:p>
            <a:r>
              <a:rPr lang="en-US" b="0" i="0">
                <a:solidFill>
                  <a:srgbClr val="FF0000"/>
                </a:solidFill>
                <a:effectLst/>
                <a:latin typeface="Roboto" panose="02000000000000000000" pitchFamily="2" charset="0"/>
              </a:rPr>
              <a:t>In deep learning, a computer model learns to perform classification tasks directly from images, text, or sound. Models are trained by using a large set of labeled data and neural network architectures that contain many layers.</a:t>
            </a:r>
            <a:endParaRPr lang="en-US" dirty="0">
              <a:solidFill>
                <a:srgbClr val="FF0000"/>
              </a:solidFill>
            </a:endParaRP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1430271" y="2769196"/>
            <a:ext cx="874469" cy="3332347"/>
          </a:xfrm>
          <a:prstGeom prst="rect">
            <a:avLst/>
          </a:prstGeom>
          <a:effectLst/>
        </p:spPr>
      </p:pic>
      <p:pic>
        <p:nvPicPr>
          <p:cNvPr id="1030" name="Picture 6" descr="Tổng quan về Deep Learning">
            <a:extLst>
              <a:ext uri="{FF2B5EF4-FFF2-40B4-BE49-F238E27FC236}">
                <a16:creationId xmlns:a16="http://schemas.microsoft.com/office/drawing/2014/main" id="{C5ABB045-BACE-4A7E-B8B9-614F48F91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473" y="2135554"/>
            <a:ext cx="4233399" cy="440505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chemeClr val="accent6">
              <a:lumMod val="60000"/>
              <a:lumOff val="40000"/>
            </a:scheme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b="1">
                <a:solidFill>
                  <a:srgbClr val="FFFF00"/>
                </a:solidFill>
                <a:latin typeface="Times New Roman" panose="02020603050405020304" pitchFamily="18" charset="0"/>
                <a:cs typeface="Times New Roman" panose="02020603050405020304" pitchFamily="18" charset="0"/>
              </a:rPr>
              <a:t>BENEFITS of DEEP learning ?</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847023" y="2218974"/>
            <a:ext cx="9296560" cy="4197096"/>
          </a:xfrm>
        </p:spPr>
        <p:txBody>
          <a:bodyPr/>
          <a:lstStyle/>
          <a:p>
            <a:pPr algn="l">
              <a:lnSpc>
                <a:spcPct val="200000"/>
              </a:lnSpc>
              <a:buFont typeface="+mj-lt"/>
              <a:buAutoNum type="arabicPeriod"/>
            </a:pPr>
            <a:r>
              <a:rPr lang="en-US" b="0" i="0">
                <a:solidFill>
                  <a:srgbClr val="C00000"/>
                </a:solidFill>
                <a:effectLst/>
                <a:latin typeface="Roboto" panose="02000000000000000000" pitchFamily="2" charset="0"/>
              </a:rPr>
              <a:t> Deep learning requires large amounts of </a:t>
            </a:r>
            <a:r>
              <a:rPr lang="en-US" b="1" i="0">
                <a:solidFill>
                  <a:srgbClr val="C00000"/>
                </a:solidFill>
                <a:effectLst/>
                <a:latin typeface="Roboto" panose="02000000000000000000" pitchFamily="2" charset="0"/>
              </a:rPr>
              <a:t>labeled data</a:t>
            </a:r>
            <a:r>
              <a:rPr lang="en-US" b="0" i="0">
                <a:solidFill>
                  <a:srgbClr val="C00000"/>
                </a:solidFill>
                <a:effectLst/>
                <a:latin typeface="Roboto" panose="02000000000000000000" pitchFamily="2" charset="0"/>
              </a:rPr>
              <a:t>. For example, driverless car development requires millions of images and thousands of hours of video.</a:t>
            </a:r>
          </a:p>
          <a:p>
            <a:pPr algn="l">
              <a:lnSpc>
                <a:spcPct val="200000"/>
              </a:lnSpc>
              <a:buFont typeface="+mj-lt"/>
              <a:buAutoNum type="arabicPeriod"/>
            </a:pPr>
            <a:r>
              <a:rPr lang="en-US" b="0" i="0">
                <a:solidFill>
                  <a:srgbClr val="C00000"/>
                </a:solidFill>
                <a:effectLst/>
                <a:latin typeface="Roboto" panose="02000000000000000000" pitchFamily="2" charset="0"/>
              </a:rPr>
              <a:t> Deep learning requires substantial </a:t>
            </a:r>
            <a:r>
              <a:rPr lang="en-US" b="1" i="0">
                <a:solidFill>
                  <a:srgbClr val="C00000"/>
                </a:solidFill>
                <a:effectLst/>
                <a:latin typeface="Roboto" panose="02000000000000000000" pitchFamily="2" charset="0"/>
              </a:rPr>
              <a:t>computing power</a:t>
            </a:r>
            <a:r>
              <a:rPr lang="en-US" b="0" i="0">
                <a:solidFill>
                  <a:srgbClr val="C00000"/>
                </a:solidFill>
                <a:effectLst/>
                <a:latin typeface="Roboto" panose="02000000000000000000" pitchFamily="2" charset="0"/>
              </a:rPr>
              <a:t>. High-performance GPUs have a parallel architecture that is efficient for deep learning. When combined with clusters or cloud computing, this enables development teams to reduce training time for a deep learning network from weeks to hours or less.</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51392" y="-39375"/>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1430271" y="2769196"/>
            <a:ext cx="874469" cy="3332347"/>
          </a:xfrm>
          <a:prstGeom prst="rect">
            <a:avLst/>
          </a:prstGeom>
          <a:effectLst/>
        </p:spPr>
      </p:pic>
    </p:spTree>
    <p:extLst>
      <p:ext uri="{BB962C8B-B14F-4D97-AF65-F5344CB8AC3E}">
        <p14:creationId xmlns:p14="http://schemas.microsoft.com/office/powerpoint/2010/main" val="2704542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1E7CCB-D666-492A-B9B8-F58B6F1AE051}"/>
              </a:ext>
            </a:extLst>
          </p:cNvPr>
          <p:cNvSpPr>
            <a:spLocks noGrp="1"/>
          </p:cNvSpPr>
          <p:nvPr>
            <p:ph type="title"/>
          </p:nvPr>
        </p:nvSpPr>
        <p:spPr>
          <a:xfrm>
            <a:off x="164166" y="1087654"/>
            <a:ext cx="11174819" cy="903767"/>
          </a:xfrm>
        </p:spPr>
        <p:txBody>
          <a:bodyPr>
            <a:normAutofit fontScale="90000"/>
          </a:bodyPr>
          <a:lstStyle/>
          <a:p>
            <a:r>
              <a:rPr lang="en-US" b="1"/>
              <a:t>How DEEP LEArning woks</a:t>
            </a:r>
            <a:br>
              <a:rPr lang="en-US"/>
            </a:br>
            <a:br>
              <a:rPr lang="en-US"/>
            </a:br>
            <a:r>
              <a:rPr lang="en-US">
                <a:latin typeface="Times New Roman" panose="02020603050405020304" pitchFamily="18" charset="0"/>
                <a:cs typeface="Times New Roman" panose="02020603050405020304" pitchFamily="18" charset="0"/>
              </a:rPr>
              <a:t> </a:t>
            </a:r>
            <a:r>
              <a:rPr lang="en-US" sz="1700" b="0" i="0">
                <a:effectLst/>
                <a:latin typeface="Times New Roman" panose="02020603050405020304" pitchFamily="18" charset="0"/>
                <a:cs typeface="Times New Roman" panose="02020603050405020304" pitchFamily="18" charset="0"/>
              </a:rPr>
              <a:t>Most deep learning methods use </a:t>
            </a:r>
            <a:r>
              <a:rPr lang="en-US" sz="1700" b="1" i="0" u="none" strike="noStrike">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neural network</a:t>
            </a:r>
            <a:r>
              <a:rPr lang="en-US" sz="1700" b="0" i="0">
                <a:effectLst/>
                <a:latin typeface="Times New Roman" panose="02020603050405020304" pitchFamily="18" charset="0"/>
                <a:cs typeface="Times New Roman" panose="02020603050405020304" pitchFamily="18" charset="0"/>
              </a:rPr>
              <a:t> architectures, which is why deep learning models are often referred to as </a:t>
            </a:r>
            <a:r>
              <a:rPr lang="en-US" sz="1700" b="1" i="0">
                <a:effectLst/>
                <a:latin typeface="Times New Roman" panose="02020603050405020304" pitchFamily="18" charset="0"/>
                <a:cs typeface="Times New Roman" panose="02020603050405020304" pitchFamily="18" charset="0"/>
              </a:rPr>
              <a:t>deep neural networks</a:t>
            </a:r>
            <a:r>
              <a:rPr lang="en-US" sz="1700" b="0" i="0">
                <a:effectLst/>
                <a:latin typeface="Times New Roman" panose="02020603050405020304" pitchFamily="18" charset="0"/>
                <a:cs typeface="Times New Roman" panose="02020603050405020304" pitchFamily="18" charset="0"/>
              </a:rPr>
              <a:t>.</a:t>
            </a:r>
            <a:br>
              <a:rPr lang="en-US" sz="2000" b="0" i="0">
                <a:effectLst/>
                <a:latin typeface="Times New Roman" panose="02020603050405020304" pitchFamily="18" charset="0"/>
                <a:cs typeface="Times New Roman" panose="02020603050405020304" pitchFamily="18" charset="0"/>
              </a:rPr>
            </a:br>
            <a:br>
              <a:rPr lang="en-US" sz="2000" b="0" i="0">
                <a:effectLst/>
                <a:latin typeface="Times New Roman" panose="02020603050405020304" pitchFamily="18" charset="0"/>
                <a:cs typeface="Times New Roman" panose="02020603050405020304" pitchFamily="18" charset="0"/>
              </a:rPr>
            </a:br>
            <a:r>
              <a:rPr lang="en-US" sz="1700" b="0" i="0">
                <a:effectLst/>
                <a:latin typeface="Times New Roman" panose="02020603050405020304" pitchFamily="18" charset="0"/>
                <a:cs typeface="Times New Roman" panose="02020603050405020304" pitchFamily="18" charset="0"/>
              </a:rPr>
              <a:t>The term “deep” usually refers to the number of hidden layers in the neural network. </a:t>
            </a:r>
            <a:r>
              <a:rPr lang="en-US" sz="1700" b="0" i="0" u="none" strike="noStrike">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Traditional neural networks</a:t>
            </a:r>
            <a:r>
              <a:rPr lang="en-US" sz="1700" b="0" i="0">
                <a:effectLst/>
                <a:latin typeface="Times New Roman" panose="02020603050405020304" pitchFamily="18" charset="0"/>
                <a:cs typeface="Times New Roman" panose="02020603050405020304" pitchFamily="18" charset="0"/>
              </a:rPr>
              <a:t> only contain 2-3 hidden layers, while deep networks can have as many as 150.</a:t>
            </a:r>
            <a:endParaRPr lang="en-US" sz="170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B8148A0-78E2-4014-A5A2-172384D3E50E}"/>
              </a:ext>
            </a:extLst>
          </p:cNvPr>
          <p:cNvSpPr>
            <a:spLocks noGrp="1"/>
          </p:cNvSpPr>
          <p:nvPr>
            <p:ph type="body" sz="quarter" idx="14"/>
          </p:nvPr>
        </p:nvSpPr>
        <p:spPr>
          <a:xfrm>
            <a:off x="6562344" y="5223654"/>
            <a:ext cx="2373428" cy="3463709"/>
          </a:xfrm>
        </p:spPr>
        <p:txBody>
          <a:bodyPr/>
          <a:lstStyle/>
          <a:p>
            <a:endParaRPr lang="en-US"/>
          </a:p>
        </p:txBody>
      </p:sp>
      <p:pic>
        <p:nvPicPr>
          <p:cNvPr id="2050" name="Picture 2" descr="Cách thức hoạt động của deep learning">
            <a:extLst>
              <a:ext uri="{FF2B5EF4-FFF2-40B4-BE49-F238E27FC236}">
                <a16:creationId xmlns:a16="http://schemas.microsoft.com/office/drawing/2014/main" id="{19D4FE76-D1FF-4877-AD1F-6434A0CD9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370" y="3429000"/>
            <a:ext cx="6288506" cy="3144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92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0D1F0-A7D2-4AAC-B915-8960CA84973F}"/>
              </a:ext>
            </a:extLst>
          </p:cNvPr>
          <p:cNvSpPr>
            <a:spLocks noGrp="1"/>
          </p:cNvSpPr>
          <p:nvPr>
            <p:ph type="title"/>
          </p:nvPr>
        </p:nvSpPr>
        <p:spPr>
          <a:xfrm>
            <a:off x="625366" y="3607676"/>
            <a:ext cx="11174819" cy="903767"/>
          </a:xfrm>
        </p:spPr>
        <p:txBody>
          <a:bodyPr>
            <a:normAutofit fontScale="90000"/>
          </a:bodyPr>
          <a:lstStyle/>
          <a:p>
            <a:pPr algn="l">
              <a:lnSpc>
                <a:spcPct val="150000"/>
              </a:lnSpc>
            </a:pPr>
            <a:r>
              <a:rPr lang="en-US" b="0" i="0">
                <a:effectLst/>
                <a:latin typeface="Roboto" panose="02000000000000000000" pitchFamily="2" charset="0"/>
              </a:rPr>
              <a:t>One of the most popular types of deep neural networks is known as </a:t>
            </a:r>
            <a:r>
              <a:rPr lang="en-US" b="0" i="0" u="none" strike="noStrike">
                <a:effectLst/>
                <a:latin typeface="Roboto" panose="02000000000000000000" pitchFamily="2" charset="0"/>
                <a:hlinkClick r:id="rId2">
                  <a:extLst>
                    <a:ext uri="{A12FA001-AC4F-418D-AE19-62706E023703}">
                      <ahyp:hlinkClr xmlns:ahyp="http://schemas.microsoft.com/office/drawing/2018/hyperlinkcolor" val="tx"/>
                    </a:ext>
                  </a:extLst>
                </a:hlinkClick>
              </a:rPr>
              <a:t>convolutional neural networks</a:t>
            </a:r>
            <a:r>
              <a:rPr lang="en-US" b="1" i="0">
                <a:effectLst/>
                <a:latin typeface="Roboto" panose="02000000000000000000" pitchFamily="2" charset="0"/>
              </a:rPr>
              <a:t> (CNN</a:t>
            </a:r>
            <a:r>
              <a:rPr lang="en-US" b="0" i="0">
                <a:effectLst/>
                <a:latin typeface="Roboto" panose="02000000000000000000" pitchFamily="2" charset="0"/>
              </a:rPr>
              <a:t> or</a:t>
            </a:r>
            <a:r>
              <a:rPr lang="en-US" b="1" i="0">
                <a:effectLst/>
                <a:latin typeface="Roboto" panose="02000000000000000000" pitchFamily="2" charset="0"/>
              </a:rPr>
              <a:t> ConvNet)</a:t>
            </a:r>
            <a:br>
              <a:rPr lang="en-US" b="1" i="0">
                <a:effectLst/>
                <a:latin typeface="Roboto" panose="02000000000000000000" pitchFamily="2" charset="0"/>
              </a:rPr>
            </a:br>
            <a:r>
              <a:rPr lang="en-US" sz="2000" b="0" i="0">
                <a:effectLst/>
                <a:latin typeface="Times New Roman" panose="02020603050405020304" pitchFamily="18" charset="0"/>
                <a:cs typeface="Times New Roman" panose="02020603050405020304" pitchFamily="18" charset="0"/>
              </a:rPr>
              <a:t>A CNN convolves learned features with input data, and uses 2D convolutional layers, making this architecture well suited to processing 2D data, such as images.</a:t>
            </a:r>
            <a:br>
              <a:rPr lang="en-US" sz="2000" b="0" i="0">
                <a:effectLst/>
                <a:latin typeface="Times New Roman" panose="02020603050405020304" pitchFamily="18" charset="0"/>
                <a:cs typeface="Times New Roman" panose="02020603050405020304" pitchFamily="18" charset="0"/>
              </a:rPr>
            </a:br>
            <a:br>
              <a:rPr lang="en-US" sz="2000" b="0" i="0">
                <a:effectLst/>
                <a:latin typeface="Times New Roman" panose="02020603050405020304" pitchFamily="18" charset="0"/>
                <a:cs typeface="Times New Roman" panose="02020603050405020304" pitchFamily="18" charset="0"/>
              </a:rPr>
            </a:br>
            <a:r>
              <a:rPr lang="en-US" sz="2000" b="0" i="0">
                <a:effectLst/>
                <a:latin typeface="Times New Roman" panose="02020603050405020304" pitchFamily="18" charset="0"/>
                <a:cs typeface="Times New Roman" panose="02020603050405020304" pitchFamily="18" charset="0"/>
              </a:rPr>
              <a:t>CNNs eliminate the need for manual </a:t>
            </a:r>
            <a:r>
              <a:rPr lang="en-US" sz="2000" b="0" i="0" u="none" strike="noStrike">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feature extraction</a:t>
            </a:r>
            <a:r>
              <a:rPr lang="en-US" sz="2000" b="0" i="0">
                <a:effectLst/>
                <a:latin typeface="Times New Roman" panose="02020603050405020304" pitchFamily="18" charset="0"/>
                <a:cs typeface="Times New Roman" panose="02020603050405020304" pitchFamily="18" charset="0"/>
              </a:rPr>
              <a:t>, so you do not need to identify features used to classify images. The CNN works by extracting features directly from images. The relevant features are not pretrained; they are learned while the network trains on a collection of images. This automated feature extraction makes deep learning models highly accurate for computer vision tasks such as object classification.</a:t>
            </a:r>
            <a:br>
              <a:rPr lang="en-US" b="0" i="0">
                <a:solidFill>
                  <a:srgbClr val="212121"/>
                </a:solidFill>
                <a:effectLst/>
                <a:latin typeface="Roboto" panose="02000000000000000000" pitchFamily="2" charset="0"/>
              </a:rPr>
            </a:br>
            <a:br>
              <a:rPr lang="en-US"/>
            </a:br>
            <a:endParaRPr lang="en-US"/>
          </a:p>
        </p:txBody>
      </p:sp>
    </p:spTree>
    <p:extLst>
      <p:ext uri="{BB962C8B-B14F-4D97-AF65-F5344CB8AC3E}">
        <p14:creationId xmlns:p14="http://schemas.microsoft.com/office/powerpoint/2010/main" val="3227705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0D1F0-A7D2-4AAC-B915-8960CA84973F}"/>
              </a:ext>
            </a:extLst>
          </p:cNvPr>
          <p:cNvSpPr>
            <a:spLocks noGrp="1"/>
          </p:cNvSpPr>
          <p:nvPr>
            <p:ph type="title"/>
          </p:nvPr>
        </p:nvSpPr>
        <p:spPr>
          <a:xfrm>
            <a:off x="373550" y="0"/>
            <a:ext cx="11174819" cy="903767"/>
          </a:xfrm>
        </p:spPr>
        <p:txBody>
          <a:bodyPr/>
          <a:lstStyle/>
          <a:p>
            <a:r>
              <a:rPr lang="en-US"/>
              <a:t>Example for cnn</a:t>
            </a:r>
          </a:p>
        </p:txBody>
      </p:sp>
      <p:pic>
        <p:nvPicPr>
          <p:cNvPr id="6" name="Picture 5">
            <a:extLst>
              <a:ext uri="{FF2B5EF4-FFF2-40B4-BE49-F238E27FC236}">
                <a16:creationId xmlns:a16="http://schemas.microsoft.com/office/drawing/2014/main" id="{5D3B2556-E007-4CC0-9786-11FEF50DA365}"/>
              </a:ext>
            </a:extLst>
          </p:cNvPr>
          <p:cNvPicPr>
            <a:picLocks noChangeAspect="1"/>
          </p:cNvPicPr>
          <p:nvPr/>
        </p:nvPicPr>
        <p:blipFill>
          <a:blip r:embed="rId2"/>
          <a:stretch>
            <a:fillRect/>
          </a:stretch>
        </p:blipFill>
        <p:spPr>
          <a:xfrm>
            <a:off x="756742" y="830195"/>
            <a:ext cx="10408437" cy="2987037"/>
          </a:xfrm>
          <a:prstGeom prst="rect">
            <a:avLst/>
          </a:prstGeom>
        </p:spPr>
      </p:pic>
      <p:pic>
        <p:nvPicPr>
          <p:cNvPr id="8" name="Picture 7">
            <a:extLst>
              <a:ext uri="{FF2B5EF4-FFF2-40B4-BE49-F238E27FC236}">
                <a16:creationId xmlns:a16="http://schemas.microsoft.com/office/drawing/2014/main" id="{78D5F27A-8EB4-40C6-A17C-D2197C4838B8}"/>
              </a:ext>
            </a:extLst>
          </p:cNvPr>
          <p:cNvPicPr>
            <a:picLocks noChangeAspect="1"/>
          </p:cNvPicPr>
          <p:nvPr/>
        </p:nvPicPr>
        <p:blipFill>
          <a:blip r:embed="rId3"/>
          <a:stretch>
            <a:fillRect/>
          </a:stretch>
        </p:blipFill>
        <p:spPr>
          <a:xfrm>
            <a:off x="756742" y="3817232"/>
            <a:ext cx="10408437" cy="2688021"/>
          </a:xfrm>
          <a:prstGeom prst="rect">
            <a:avLst/>
          </a:prstGeom>
        </p:spPr>
      </p:pic>
    </p:spTree>
    <p:extLst>
      <p:ext uri="{BB962C8B-B14F-4D97-AF65-F5344CB8AC3E}">
        <p14:creationId xmlns:p14="http://schemas.microsoft.com/office/powerpoint/2010/main" val="1560088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0D1F0-A7D2-4AAC-B915-8960CA84973F}"/>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7F393BA-678A-4592-AE2E-2C045B44ACC2}"/>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4B0C2EFC-2D5D-4ADE-B4A9-446B11483655}"/>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79410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p:pic>
    </p:spTree>
    <p:extLst>
      <p:ext uri="{BB962C8B-B14F-4D97-AF65-F5344CB8AC3E}">
        <p14:creationId xmlns:p14="http://schemas.microsoft.com/office/powerpoint/2010/main" val="2382148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p:txBody>
          <a:bodyPr/>
          <a:lstStyle/>
          <a:p>
            <a:r>
              <a:rPr lang="en-US" dirty="0"/>
              <a:t>BALANCING ACT</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p:txBody>
          <a:bodyPr>
            <a:noAutofit/>
          </a:bodyPr>
          <a:lstStyle/>
          <a:p>
            <a:r>
              <a:rPr lang="en-US" sz="1800" dirty="0">
                <a:effectLst/>
                <a:latin typeface="Segoe UI" panose="020B0502040204020203" pitchFamily="34" charset="0"/>
              </a:rPr>
              <a:t>Use this color palette when you want a balance between warm and cool. PANTONE Very Peri is intensified within this artfully calibrated palette, injecting a feeling of liveliness and visual vibration.</a:t>
            </a:r>
            <a:endParaRPr lang="en-US" dirty="0"/>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3" b="3"/>
          <a:stretch/>
        </p:blipFill>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8177211"/>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{7F8E4E8B-9669-427B-B593-B59D290B6F4E}tf78479028_win32</Template>
  <TotalTime>289</TotalTime>
  <Words>653</Words>
  <Application>Microsoft Office PowerPoint</Application>
  <PresentationFormat>Widescreen</PresentationFormat>
  <Paragraphs>34</Paragraphs>
  <Slides>16</Slides>
  <Notes>5</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16</vt:i4>
      </vt:variant>
    </vt:vector>
  </HeadingPairs>
  <TitlesOfParts>
    <vt:vector size="26" baseType="lpstr">
      <vt:lpstr>Arial</vt:lpstr>
      <vt:lpstr>Calibri</vt:lpstr>
      <vt:lpstr>Roboto</vt:lpstr>
      <vt:lpstr>Segoe UI</vt:lpstr>
      <vt:lpstr>Segoe UI Light</vt:lpstr>
      <vt:lpstr>Times New Roman</vt:lpstr>
      <vt:lpstr>Balancing Act</vt:lpstr>
      <vt:lpstr>Wellspring</vt:lpstr>
      <vt:lpstr>Star of the show</vt:lpstr>
      <vt:lpstr>Amusements</vt:lpstr>
      <vt:lpstr>Deep  learning  Trần THỊ THẢO Ngày  25 tháng 3 năm 2022 </vt:lpstr>
      <vt:lpstr>What is DEEP learning ?</vt:lpstr>
      <vt:lpstr>BENEFITS of DEEP learning ?</vt:lpstr>
      <vt:lpstr>How DEEP LEArning woks   Most deep learning methods use neural network architectures, which is why deep learning models are often referred to as deep neural networks.  The term “deep” usually refers to the number of hidden layers in the neural network. Traditional neural networks only contain 2-3 hidden layers, while deep networks can have as many as 150.</vt:lpstr>
      <vt:lpstr>One of the most popular types of deep neural networks is known as convolutional neural networks (CNN or ConvNet) A CNN convolves learned features with input data, and uses 2D convolutional layers, making this architecture well suited to processing 2D data, such as images.  CNNs eliminate the need for manual feature extraction, so you do not need to identify features used to classify images. The CNN works by extracting features directly from images. The relevant features are not pretrained; they are learned while the network trains on a collection of images. This automated feature extraction makes deep learning models highly accurate for computer vision tasks such as object classification.  </vt:lpstr>
      <vt:lpstr>Example for cnn</vt:lpstr>
      <vt:lpstr>PowerPoint Presentation</vt:lpstr>
      <vt:lpstr>BALANCING  ACT</vt:lpstr>
      <vt:lpstr>BALANCING ACT</vt:lpstr>
      <vt:lpstr>WELLSPRING</vt:lpstr>
      <vt:lpstr>WELLSPRING </vt:lpstr>
      <vt:lpstr>THE STAR  OF THE SHOW</vt:lpstr>
      <vt:lpstr>THE STAR OF THE SHOW</vt:lpstr>
      <vt:lpstr>AMUSEMENTS</vt:lpstr>
      <vt:lpstr>AMUSEMENTS </vt:lpstr>
      <vt:lpstr>USE THESE COLORS IN ANY 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Trần THỊ THẢO Ngày  25 tháng 3 năm 2022 </dc:title>
  <dc:creator>tran thao</dc:creator>
  <cp:lastModifiedBy>tran thao</cp:lastModifiedBy>
  <cp:revision>1</cp:revision>
  <dcterms:created xsi:type="dcterms:W3CDTF">2022-03-22T18:10:18Z</dcterms:created>
  <dcterms:modified xsi:type="dcterms:W3CDTF">2022-03-22T22:59:33Z</dcterms:modified>
</cp:coreProperties>
</file>